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 id="2147483683" r:id="rId3"/>
    <p:sldMasterId id="2147483692" r:id="rId4"/>
  </p:sldMasterIdLst>
  <p:notesMasterIdLst>
    <p:notesMasterId r:id="rId38"/>
  </p:notesMasterIdLst>
  <p:sldIdLst>
    <p:sldId id="435" r:id="rId5"/>
    <p:sldId id="283" r:id="rId6"/>
    <p:sldId id="393" r:id="rId7"/>
    <p:sldId id="377" r:id="rId8"/>
    <p:sldId id="401" r:id="rId9"/>
    <p:sldId id="400" r:id="rId10"/>
    <p:sldId id="394" r:id="rId11"/>
    <p:sldId id="376" r:id="rId12"/>
    <p:sldId id="382" r:id="rId13"/>
    <p:sldId id="385" r:id="rId14"/>
    <p:sldId id="426" r:id="rId15"/>
    <p:sldId id="389" r:id="rId16"/>
    <p:sldId id="386" r:id="rId17"/>
    <p:sldId id="388" r:id="rId18"/>
    <p:sldId id="427" r:id="rId19"/>
    <p:sldId id="391" r:id="rId20"/>
    <p:sldId id="428" r:id="rId21"/>
    <p:sldId id="378" r:id="rId22"/>
    <p:sldId id="380" r:id="rId23"/>
    <p:sldId id="403" r:id="rId24"/>
    <p:sldId id="404" r:id="rId25"/>
    <p:sldId id="398" r:id="rId26"/>
    <p:sldId id="405" r:id="rId27"/>
    <p:sldId id="395" r:id="rId28"/>
    <p:sldId id="411" r:id="rId29"/>
    <p:sldId id="437" r:id="rId30"/>
    <p:sldId id="408" r:id="rId31"/>
    <p:sldId id="434" r:id="rId32"/>
    <p:sldId id="438" r:id="rId33"/>
    <p:sldId id="425" r:id="rId34"/>
    <p:sldId id="278" r:id="rId35"/>
    <p:sldId id="429" r:id="rId36"/>
    <p:sldId id="433" r:id="rId37"/>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673" autoAdjust="0"/>
  </p:normalViewPr>
  <p:slideViewPr>
    <p:cSldViewPr snapToGrid="0" snapToObjects="1">
      <p:cViewPr varScale="1">
        <p:scale>
          <a:sx n="133" d="100"/>
          <a:sy n="133" d="100"/>
        </p:scale>
        <p:origin x="-936" y="-96"/>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commentAuthors" Target="commentAuthor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gadgets.ndtv.com/internet/news/netflix-now-accounts-for-34-percent-of-us-internet-traffic-at-peak-times-524323"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Cloud native applications, and bringing microservice architectures into production in the enterprise.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Feedback Loop</a:t>
            </a: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I. Codebase</a:t>
            </a:r>
          </a:p>
          <a:p>
            <a:pPr>
              <a:spcBef>
                <a:spcPts val="0"/>
              </a:spcBef>
              <a:buNone/>
            </a:pPr>
            <a:r>
              <a:rPr lang="en-US" dirty="0" smtClean="0">
                <a:solidFill>
                  <a:schemeClr val="dk1"/>
                </a:solidFill>
              </a:rPr>
              <a:t>One codebase tracked in revision control, many deploys</a:t>
            </a:r>
          </a:p>
          <a:p>
            <a:pPr>
              <a:spcBef>
                <a:spcPts val="0"/>
              </a:spcBef>
              <a:buNone/>
            </a:pPr>
            <a:r>
              <a:rPr lang="en-US" dirty="0" smtClean="0">
                <a:solidFill>
                  <a:schemeClr val="dk1"/>
                </a:solidFill>
              </a:rPr>
              <a:t>II. Dependencies</a:t>
            </a:r>
          </a:p>
          <a:p>
            <a:pPr>
              <a:spcBef>
                <a:spcPts val="0"/>
              </a:spcBef>
              <a:buNone/>
            </a:pPr>
            <a:r>
              <a:rPr lang="en-US" dirty="0" smtClean="0">
                <a:solidFill>
                  <a:schemeClr val="dk1"/>
                </a:solidFill>
              </a:rPr>
              <a:t>Explicitly declare and isolate dependencies (</a:t>
            </a:r>
            <a:r>
              <a:rPr lang="en-US" dirty="0" err="1" smtClean="0">
                <a:solidFill>
                  <a:schemeClr val="dk1"/>
                </a:solidFill>
              </a:rPr>
              <a:t>mvn</a:t>
            </a:r>
            <a:r>
              <a:rPr lang="en-US" dirty="0" smtClean="0">
                <a:solidFill>
                  <a:schemeClr val="dk1"/>
                </a:solidFill>
              </a:rPr>
              <a:t>, etc.).</a:t>
            </a:r>
            <a:r>
              <a:rPr lang="en-US" baseline="0" dirty="0" smtClean="0">
                <a:solidFill>
                  <a:schemeClr val="dk1"/>
                </a:solidFill>
              </a:rPr>
              <a:t> Don’t expect servers to have them</a:t>
            </a:r>
            <a:endParaRPr lang="en-US" dirty="0" smtClean="0">
              <a:solidFill>
                <a:schemeClr val="dk1"/>
              </a:solidFill>
            </a:endParaRPr>
          </a:p>
          <a:p>
            <a:pPr>
              <a:spcBef>
                <a:spcPts val="0"/>
              </a:spcBef>
              <a:buNone/>
            </a:pPr>
            <a:r>
              <a:rPr lang="en-US" dirty="0" smtClean="0">
                <a:solidFill>
                  <a:schemeClr val="dk1"/>
                </a:solidFill>
              </a:rPr>
              <a:t>III. </a:t>
            </a:r>
            <a:r>
              <a:rPr lang="en-US" dirty="0" err="1" smtClean="0">
                <a:solidFill>
                  <a:schemeClr val="dk1"/>
                </a:solidFill>
              </a:rPr>
              <a:t>Config</a:t>
            </a:r>
            <a:endParaRPr lang="en-US" dirty="0" smtClean="0">
              <a:solidFill>
                <a:schemeClr val="dk1"/>
              </a:solidFill>
            </a:endParaRPr>
          </a:p>
          <a:p>
            <a:pPr>
              <a:spcBef>
                <a:spcPts val="0"/>
              </a:spcBef>
              <a:buNone/>
            </a:pPr>
            <a:r>
              <a:rPr lang="en-US" dirty="0" smtClean="0">
                <a:solidFill>
                  <a:schemeClr val="dk1"/>
                </a:solidFill>
              </a:rPr>
              <a:t>Store </a:t>
            </a:r>
            <a:r>
              <a:rPr lang="en-US" dirty="0" err="1" smtClean="0">
                <a:solidFill>
                  <a:schemeClr val="dk1"/>
                </a:solidFill>
              </a:rPr>
              <a:t>config</a:t>
            </a:r>
            <a:r>
              <a:rPr lang="en-US" dirty="0" smtClean="0">
                <a:solidFill>
                  <a:schemeClr val="dk1"/>
                </a:solidFill>
              </a:rPr>
              <a:t> in the environment. Could you open-source the project w/o revealing secrets?</a:t>
            </a:r>
          </a:p>
          <a:p>
            <a:pPr>
              <a:spcBef>
                <a:spcPts val="0"/>
              </a:spcBef>
              <a:buNone/>
            </a:pPr>
            <a:r>
              <a:rPr lang="en-US" dirty="0" smtClean="0">
                <a:solidFill>
                  <a:schemeClr val="dk1"/>
                </a:solidFill>
              </a:rPr>
              <a:t>IV. Backing services</a:t>
            </a:r>
          </a:p>
          <a:p>
            <a:pPr>
              <a:spcBef>
                <a:spcPts val="0"/>
              </a:spcBef>
              <a:buNone/>
            </a:pPr>
            <a:r>
              <a:rPr lang="en-US" dirty="0" smtClean="0">
                <a:solidFill>
                  <a:schemeClr val="dk1"/>
                </a:solidFill>
              </a:rPr>
              <a:t>Treat backing services as attached resources. A deploy of the twelve-factor app should be able to swap out a local MySQL database with one managed by a third party (such as Amazon RDS) without any changes to the app’s code</a:t>
            </a:r>
          </a:p>
          <a:p>
            <a:pPr>
              <a:spcBef>
                <a:spcPts val="0"/>
              </a:spcBef>
              <a:buNone/>
            </a:pPr>
            <a:r>
              <a:rPr lang="en-US" dirty="0" smtClean="0">
                <a:solidFill>
                  <a:schemeClr val="dk1"/>
                </a:solidFill>
              </a:rPr>
              <a:t>V. Build, release, run</a:t>
            </a:r>
          </a:p>
          <a:p>
            <a:pPr>
              <a:spcBef>
                <a:spcPts val="0"/>
              </a:spcBef>
              <a:buNone/>
            </a:pPr>
            <a:r>
              <a:rPr lang="en-US" dirty="0" smtClean="0">
                <a:solidFill>
                  <a:schemeClr val="dk1"/>
                </a:solidFill>
              </a:rPr>
              <a:t>Strictly separate build and run stages. Binary</a:t>
            </a:r>
            <a:r>
              <a:rPr lang="en-US" baseline="0" dirty="0" smtClean="0">
                <a:solidFill>
                  <a:schemeClr val="dk1"/>
                </a:solidFill>
              </a:rPr>
              <a:t> Integrity</a:t>
            </a:r>
            <a:endParaRPr lang="en-US" dirty="0" smtClean="0">
              <a:solidFill>
                <a:schemeClr val="dk1"/>
              </a:solidFill>
            </a:endParaRPr>
          </a:p>
          <a:p>
            <a:pPr>
              <a:spcBef>
                <a:spcPts val="0"/>
              </a:spcBef>
              <a:buNone/>
            </a:pPr>
            <a:r>
              <a:rPr lang="en-US" dirty="0" smtClean="0">
                <a:solidFill>
                  <a:schemeClr val="dk1"/>
                </a:solidFill>
              </a:rPr>
              <a:t>VI. Processes</a:t>
            </a:r>
          </a:p>
          <a:p>
            <a:pPr>
              <a:spcBef>
                <a:spcPts val="0"/>
              </a:spcBef>
              <a:buNone/>
            </a:pPr>
            <a:r>
              <a:rPr lang="en-US" dirty="0" smtClean="0">
                <a:solidFill>
                  <a:schemeClr val="dk1"/>
                </a:solidFill>
              </a:rPr>
              <a:t>Execute the app as one or more stateless processes</a:t>
            </a:r>
          </a:p>
          <a:p>
            <a:pPr>
              <a:spcBef>
                <a:spcPts val="0"/>
              </a:spcBef>
              <a:buNone/>
            </a:pPr>
            <a:r>
              <a:rPr lang="en-US" dirty="0" smtClean="0">
                <a:solidFill>
                  <a:schemeClr val="dk1"/>
                </a:solidFill>
              </a:rPr>
              <a:t>VII. Port binding</a:t>
            </a:r>
          </a:p>
          <a:p>
            <a:pPr>
              <a:spcBef>
                <a:spcPts val="0"/>
              </a:spcBef>
              <a:buNone/>
            </a:pPr>
            <a:r>
              <a:rPr lang="en-US" dirty="0" smtClean="0">
                <a:solidFill>
                  <a:schemeClr val="dk1"/>
                </a:solidFill>
              </a:rPr>
              <a:t>Export services via port binding. Routing</a:t>
            </a:r>
            <a:r>
              <a:rPr lang="en-US" baseline="0" dirty="0" smtClean="0">
                <a:solidFill>
                  <a:schemeClr val="dk1"/>
                </a:solidFill>
              </a:rPr>
              <a:t> layer takes care of routes -&gt; ports</a:t>
            </a:r>
            <a:endParaRPr lang="en-US" dirty="0" smtClean="0">
              <a:solidFill>
                <a:schemeClr val="dk1"/>
              </a:solidFill>
            </a:endParaRPr>
          </a:p>
          <a:p>
            <a:pPr>
              <a:spcBef>
                <a:spcPts val="0"/>
              </a:spcBef>
              <a:buNone/>
            </a:pPr>
            <a:r>
              <a:rPr lang="en-US" dirty="0" smtClean="0">
                <a:solidFill>
                  <a:schemeClr val="dk1"/>
                </a:solidFill>
              </a:rPr>
              <a:t>VIII. Concurrency</a:t>
            </a:r>
          </a:p>
          <a:p>
            <a:pPr>
              <a:spcBef>
                <a:spcPts val="0"/>
              </a:spcBef>
              <a:buNone/>
            </a:pPr>
            <a:r>
              <a:rPr lang="en-US" dirty="0" smtClean="0">
                <a:solidFill>
                  <a:schemeClr val="dk1"/>
                </a:solidFill>
              </a:rPr>
              <a:t>Scale out via the process model</a:t>
            </a:r>
          </a:p>
          <a:p>
            <a:pPr>
              <a:spcBef>
                <a:spcPts val="0"/>
              </a:spcBef>
              <a:buNone/>
            </a:pPr>
            <a:r>
              <a:rPr lang="en-US" dirty="0" smtClean="0">
                <a:solidFill>
                  <a:schemeClr val="dk1"/>
                </a:solidFill>
              </a:rPr>
              <a:t>IX. Disposability</a:t>
            </a:r>
          </a:p>
          <a:p>
            <a:pPr>
              <a:spcBef>
                <a:spcPts val="0"/>
              </a:spcBef>
              <a:buNone/>
            </a:pPr>
            <a:r>
              <a:rPr lang="en-US" dirty="0" smtClean="0">
                <a:solidFill>
                  <a:schemeClr val="dk1"/>
                </a:solidFill>
              </a:rPr>
              <a:t>Maximize robustness with fast startup and graceful shutdown</a:t>
            </a:r>
          </a:p>
          <a:p>
            <a:pPr>
              <a:spcBef>
                <a:spcPts val="0"/>
              </a:spcBef>
              <a:buNone/>
            </a:pPr>
            <a:r>
              <a:rPr lang="en-US" dirty="0" smtClean="0">
                <a:solidFill>
                  <a:schemeClr val="dk1"/>
                </a:solidFill>
              </a:rPr>
              <a:t>X. </a:t>
            </a:r>
            <a:r>
              <a:rPr lang="en-US" dirty="0" err="1" smtClean="0">
                <a:solidFill>
                  <a:schemeClr val="dk1"/>
                </a:solidFill>
              </a:rPr>
              <a:t>Dev</a:t>
            </a:r>
            <a:r>
              <a:rPr lang="en-US" dirty="0" smtClean="0">
                <a:solidFill>
                  <a:schemeClr val="dk1"/>
                </a:solidFill>
              </a:rPr>
              <a:t>/prod parity</a:t>
            </a:r>
          </a:p>
          <a:p>
            <a:pPr>
              <a:spcBef>
                <a:spcPts val="0"/>
              </a:spcBef>
              <a:buNone/>
            </a:pPr>
            <a:r>
              <a:rPr lang="en-US" dirty="0" smtClean="0">
                <a:solidFill>
                  <a:schemeClr val="dk1"/>
                </a:solidFill>
              </a:rPr>
              <a:t>Keep development, staging, and production as similar as possible</a:t>
            </a:r>
          </a:p>
          <a:p>
            <a:pPr>
              <a:spcBef>
                <a:spcPts val="0"/>
              </a:spcBef>
              <a:buNone/>
            </a:pPr>
            <a:r>
              <a:rPr lang="en-US" dirty="0" smtClean="0">
                <a:solidFill>
                  <a:schemeClr val="dk1"/>
                </a:solidFill>
              </a:rPr>
              <a:t>XI. Logs</a:t>
            </a:r>
          </a:p>
          <a:p>
            <a:pPr>
              <a:spcBef>
                <a:spcPts val="0"/>
              </a:spcBef>
              <a:buNone/>
            </a:pPr>
            <a:r>
              <a:rPr lang="en-US" dirty="0" smtClean="0">
                <a:solidFill>
                  <a:schemeClr val="dk1"/>
                </a:solidFill>
              </a:rPr>
              <a:t>Treat logs as event streams</a:t>
            </a:r>
          </a:p>
          <a:p>
            <a:pPr>
              <a:spcBef>
                <a:spcPts val="0"/>
              </a:spcBef>
              <a:buNone/>
            </a:pPr>
            <a:r>
              <a:rPr lang="en-US" dirty="0" smtClean="0">
                <a:solidFill>
                  <a:schemeClr val="dk1"/>
                </a:solidFill>
              </a:rPr>
              <a:t>XII. Admin processes</a:t>
            </a:r>
          </a:p>
          <a:p>
            <a:pPr>
              <a:spcBef>
                <a:spcPts val="0"/>
              </a:spcBef>
              <a:buNone/>
            </a:pPr>
            <a:r>
              <a:rPr lang="en-US" dirty="0" smtClean="0">
                <a:solidFill>
                  <a:schemeClr val="dk1"/>
                </a:solidFill>
              </a:rPr>
              <a:t>Run admin/management tasks as one-off processes</a:t>
            </a: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dirty="0"/>
              <a:t>REST and message-driven services</a:t>
            </a:r>
          </a:p>
          <a:p>
            <a:pPr marL="220558" indent="-220558">
              <a:buSzPct val="100000"/>
              <a:buChar char="*"/>
              <a:defRPr sz="1800"/>
            </a:pPr>
            <a:r>
              <a:rPr sz="2200" dirty="0"/>
              <a:t>Polyglot persistence, services encapsulate data store semantics</a:t>
            </a:r>
          </a:p>
          <a:p>
            <a:pPr marL="220558" indent="-220558">
              <a:buSzPct val="100000"/>
              <a:buChar char="*"/>
              <a:defRPr sz="1800"/>
            </a:pPr>
            <a:r>
              <a:rPr sz="2200" dirty="0"/>
              <a:t>Diversity of clients acknowledged</a:t>
            </a:r>
          </a:p>
          <a:p>
            <a:pPr marL="220558" indent="-220558">
              <a:buSzPct val="100000"/>
              <a:buChar char="*"/>
              <a:defRPr sz="1800"/>
            </a:pPr>
            <a:r>
              <a:rPr sz="2200" dirty="0"/>
              <a:t>API Gateway for service aggregation, </a:t>
            </a:r>
            <a:r>
              <a:rPr sz="2200" dirty="0" smtClean="0"/>
              <a:t>reduce</a:t>
            </a:r>
            <a:r>
              <a:rPr lang="en-US" sz="2200" dirty="0" smtClean="0"/>
              <a:t>d</a:t>
            </a:r>
            <a:r>
              <a:rPr sz="2200" dirty="0" smtClean="0"/>
              <a:t> </a:t>
            </a:r>
            <a:r>
              <a:rPr sz="2200" dirty="0"/>
              <a:t>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Features can be added, removed, &amp; changed independently,</a:t>
            </a:r>
            <a:r>
              <a:rPr lang="en-US" baseline="0" dirty="0" smtClean="0"/>
              <a:t> because they’re deployed independently.</a:t>
            </a:r>
          </a:p>
          <a:p>
            <a:r>
              <a:rPr lang="en-US" baseline="0" dirty="0" smtClean="0"/>
              <a:t>Service outages do not affect entire site/app.</a:t>
            </a:r>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a:t>
            </a:r>
            <a:r>
              <a:rPr lang="en-US" dirty="0" err="1" smtClean="0"/>
              <a:t>SpringCCloudServices</a:t>
            </a:r>
            <a:r>
              <a:rPr lang="en-US" dirty="0" smtClean="0"/>
              <a:t>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a:t>
            </a:r>
            <a:r>
              <a:rPr lang="en-US" sz="1600" dirty="0" smtClean="0">
                <a:solidFill>
                  <a:srgbClr val="000000"/>
                </a:solidFill>
              </a:rPr>
              <a:t>platform</a:t>
            </a:r>
            <a:r>
              <a:rPr lang="en-US" sz="1600" dirty="0">
                <a:solidFill>
                  <a:srgbClr val="000000"/>
                </a:solidFill>
              </a:rPr>
              <a:t>,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chemeClr val="dk1"/>
                </a:solidFill>
                <a:latin typeface="Verdana"/>
                <a:ea typeface="Verdana"/>
                <a:cs typeface="Verdana"/>
                <a:sym typeface="Verdana"/>
              </a:rPr>
              <a:t>Cloud native applications are an evolution of software development and deployment that embraces </a:t>
            </a:r>
            <a:r>
              <a:rPr lang="en-US" sz="1100" dirty="0" err="1">
                <a:solidFill>
                  <a:schemeClr val="dk1"/>
                </a:solidFill>
                <a:latin typeface="Verdana"/>
                <a:ea typeface="Verdana"/>
                <a:cs typeface="Verdana"/>
                <a:sym typeface="Verdana"/>
              </a:rPr>
              <a:t>DevOps</a:t>
            </a:r>
            <a:r>
              <a:rPr lang="en-US" sz="1100" dirty="0">
                <a:solidFill>
                  <a:schemeClr val="dk1"/>
                </a:solidFill>
                <a:latin typeface="Verdana"/>
                <a:ea typeface="Verdana"/>
                <a:cs typeface="Verdana"/>
                <a:sym typeface="Verdana"/>
              </a:rPr>
              <a:t> and containers and breaks applications down to smaller individual components. Organizations can develop and deploy faster because there is a modular approach that makes code more efficient and enables much of the common or routine elements to be automated.</a:t>
            </a:r>
          </a:p>
          <a:p>
            <a:r>
              <a:rPr lang="en-US" sz="1100" dirty="0">
                <a:solidFill>
                  <a:schemeClr val="dk1"/>
                </a:solidFill>
                <a:latin typeface="Verdana"/>
                <a:ea typeface="Verdana"/>
                <a:cs typeface="Verdana"/>
                <a:sym typeface="Verdana"/>
              </a:rPr>
              <a:t> </a:t>
            </a:r>
          </a:p>
          <a:p>
            <a:r>
              <a:rPr lang="en-US" sz="1100" dirty="0">
                <a:solidFill>
                  <a:schemeClr val="dk1"/>
                </a:solidFill>
                <a:latin typeface="Verdana"/>
                <a:ea typeface="Verdana"/>
                <a:cs typeface="Verdana"/>
                <a:sym typeface="Verdana"/>
              </a:rPr>
              <a:t> </a:t>
            </a:r>
          </a:p>
          <a:p>
            <a:r>
              <a:rPr lang="en-US" sz="1100" dirty="0">
                <a:solidFill>
                  <a:schemeClr val="dk1"/>
                </a:solidFill>
                <a:latin typeface="Verdana"/>
                <a:ea typeface="Verdana"/>
                <a:cs typeface="Verdana"/>
                <a:sym typeface="Verdana"/>
              </a:rPr>
              <a:t>There are a variety of “moving parts” involved in doing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successfully. Your organization should adopt a </a:t>
            </a:r>
            <a:r>
              <a:rPr lang="en-US" sz="1100" dirty="0" err="1">
                <a:solidFill>
                  <a:schemeClr val="dk1"/>
                </a:solidFill>
                <a:latin typeface="Verdana"/>
                <a:ea typeface="Verdana"/>
                <a:cs typeface="Verdana"/>
                <a:sym typeface="Verdana"/>
              </a:rPr>
              <a:t>DevOps</a:t>
            </a:r>
            <a:r>
              <a:rPr lang="en-US" sz="1100" dirty="0">
                <a:solidFill>
                  <a:schemeClr val="dk1"/>
                </a:solidFill>
                <a:latin typeface="Verdana"/>
                <a:ea typeface="Verdana"/>
                <a:cs typeface="Verdana"/>
                <a:sym typeface="Verdana"/>
              </a:rPr>
              <a:t> culture and have the appropriate infrastructure in place to avoid getting it wrong.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architecture is generally built on a foundation of cloud and virtualization, and relies heavily on automation to ensure success and avoid failures.</a:t>
            </a:r>
            <a:r>
              <a:rPr lang="en-US" dirty="0" smtClean="0">
                <a:effectLst/>
              </a:rPr>
              <a:t> </a:t>
            </a:r>
            <a:endParaRPr lang="en-US" dirty="0" smtClean="0"/>
          </a:p>
          <a:p>
            <a:endParaRPr lang="en-US" dirty="0"/>
          </a:p>
        </p:txBody>
      </p:sp>
    </p:spTree>
    <p:extLst>
      <p:ext uri="{BB962C8B-B14F-4D97-AF65-F5344CB8AC3E}">
        <p14:creationId xmlns:p14="http://schemas.microsoft.com/office/powerpoint/2010/main" val="857646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3" name="Shape 453"/>
          <p:cNvSpPr txBox="1">
            <a:spLocks noGrp="1"/>
          </p:cNvSpPr>
          <p:nvPr>
            <p:ph type="body" idx="1"/>
          </p:nvPr>
        </p:nvSpPr>
        <p:spPr>
          <a:xfrm>
            <a:off x="295170" y="2972430"/>
            <a:ext cx="6267600" cy="57936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100" b="0" i="0" u="none" strike="noStrike" cap="none" dirty="0">
                <a:solidFill>
                  <a:schemeClr val="dk1"/>
                </a:solidFill>
                <a:latin typeface="Verdana"/>
                <a:ea typeface="Verdana"/>
                <a:cs typeface="Verdana"/>
                <a:sym typeface="Verdana"/>
              </a:rPr>
              <a:t>PCF is the 1st and only cloud native vendor available today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1" name="Shape 4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32" name="Shape 4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32</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43" name="Shape 44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33</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At Pivotal,</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 we really see these trends as manifestations and facets of</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the same thing</a:t>
            </a:r>
            <a:r>
              <a:rPr lang="en-US" sz="1100" kern="1200" baseline="0" dirty="0" smtClean="0">
                <a:solidFill>
                  <a:schemeClr val="tx1"/>
                </a:solidFill>
                <a:latin typeface="+mn-lt"/>
                <a:ea typeface="+mn-ea"/>
                <a:cs typeface="+mn-cs"/>
              </a:rPr>
              <a:t> – that we call CLOUD NATIVE.</a:t>
            </a:r>
          </a:p>
          <a:p>
            <a:endParaRPr lang="en-US" sz="1100" kern="1200" baseline="0" dirty="0" smtClean="0">
              <a:solidFill>
                <a:schemeClr val="tx1"/>
              </a:solidFill>
              <a:latin typeface="+mn-lt"/>
              <a:ea typeface="+mn-ea"/>
              <a:cs typeface="+mn-cs"/>
            </a:endParaRPr>
          </a:p>
          <a:p>
            <a:r>
              <a:rPr lang="en-US" sz="1100" kern="1200" baseline="0" dirty="0" smtClean="0">
                <a:solidFill>
                  <a:schemeClr val="tx1"/>
                </a:solidFill>
                <a:latin typeface="+mn-lt"/>
                <a:ea typeface="+mn-ea"/>
                <a:cs typeface="+mn-cs"/>
              </a:rPr>
              <a:t>CLOUD NATIVE is the coming together of tools, frameworks and building modern software on a cloud infrastructure</a:t>
            </a:r>
            <a:endParaRPr lang="en-US" dirty="0" smtClean="0"/>
          </a:p>
          <a:p>
            <a:endParaRPr lang="en-US" dirty="0"/>
          </a:p>
        </p:txBody>
      </p:sp>
    </p:spTree>
    <p:extLst>
      <p:ext uri="{BB962C8B-B14F-4D97-AF65-F5344CB8AC3E}">
        <p14:creationId xmlns:p14="http://schemas.microsoft.com/office/powerpoint/2010/main" val="3365646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3">
              <a:buFont typeface="Wingdings" charset="2"/>
              <a:buChar char="§"/>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943743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7"/>
        <p:cNvGrpSpPr/>
        <p:nvPr/>
      </p:nvGrpSpPr>
      <p:grpSpPr>
        <a:xfrm>
          <a:off x="0" y="0"/>
          <a:ext cx="0" cy="0"/>
          <a:chOff x="0" y="0"/>
          <a:chExt cx="0" cy="0"/>
        </a:xfrm>
      </p:grpSpPr>
    </p:spTree>
    <p:extLst>
      <p:ext uri="{BB962C8B-B14F-4D97-AF65-F5344CB8AC3E}">
        <p14:creationId xmlns:p14="http://schemas.microsoft.com/office/powerpoint/2010/main" val="1297632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90275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0889311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2181356417"/>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3354303305"/>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4158777363"/>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163539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3469953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27777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29080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3072552097"/>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836063991"/>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44241043"/>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024562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0802600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2181047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8442235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theme" Target="../theme/theme3.xml"/><Relationship Id="rId9" Type="http://schemas.openxmlformats.org/officeDocument/2006/relationships/image" Target="../media/image6.png"/><Relationship Id="rId1" Type="http://schemas.openxmlformats.org/officeDocument/2006/relationships/slideLayout" Target="../slideLayouts/slideLayout30.xml"/><Relationship Id="rId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theme" Target="../theme/theme4.xml"/><Relationship Id="rId9" Type="http://schemas.openxmlformats.org/officeDocument/2006/relationships/image" Target="../media/image6.png"/><Relationship Id="rId1" Type="http://schemas.openxmlformats.org/officeDocument/2006/relationships/slideLayout" Target="../slideLayouts/slideLayout37.xml"/><Relationship Id="rId2"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1" r:id="rId10"/>
    <p:sldLayoutId id="2147483662" r:id="rId11"/>
    <p:sldLayoutId id="2147483681" r:id="rId12"/>
    <p:sldLayoutId id="2147483682" r:id="rId13"/>
    <p:sldLayoutId id="2147483701" r:id="rId14"/>
    <p:sldLayoutId id="214748370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702"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41154620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8" r:id="rId4"/>
    <p:sldLayoutId id="2147483689" r:id="rId5"/>
    <p:sldLayoutId id="2147483690" r:id="rId6"/>
    <p:sldLayoutId id="214748369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46559457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7" r:id="rId4"/>
    <p:sldLayoutId id="2147483698" r:id="rId5"/>
    <p:sldLayoutId id="2147483699" r:id="rId6"/>
    <p:sldLayoutId id="2147483700"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10.png"/><Relationship Id="rId6"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5.xml"/><Relationship Id="rId2"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4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51.jp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9.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261884"/>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400" b="1" dirty="0">
                <a:solidFill>
                  <a:schemeClr val="bg2"/>
                </a:solidFill>
              </a:rPr>
              <a:t>Cloud Native Workshop</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Cloud Native </a:t>
            </a:r>
            <a:r>
              <a:rPr lang="en-US" sz="2400" b="1" spc="-100" dirty="0" smtClean="0">
                <a:solidFill>
                  <a:schemeClr val="bg1"/>
                </a:solidFill>
                <a:effectLst>
                  <a:outerShdw blurRad="50800" dist="38100" dir="5400000" algn="t" rotWithShape="0">
                    <a:prstClr val="black">
                      <a:alpha val="40000"/>
                    </a:prstClr>
                  </a:outerShdw>
                </a:effectLst>
              </a:rPr>
              <a:t>Architectures and Frameworks</a:t>
            </a:r>
            <a:endParaRPr lang="en-US" sz="2400" b="1" spc="-100" dirty="0" smtClean="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3461916"/>
            <a:ext cx="7897090" cy="338554"/>
          </a:xfrm>
          <a:prstGeom prst="rect">
            <a:avLst/>
          </a:prstGeom>
          <a:noFill/>
        </p:spPr>
        <p:txBody>
          <a:bodyPr wrap="square" rtlCol="0">
            <a:spAutoFit/>
          </a:bodyPr>
          <a:lstStyle/>
          <a:p>
            <a:pPr>
              <a:spcAft>
                <a:spcPts val="300"/>
              </a:spcAft>
            </a:pPr>
            <a:r>
              <a:rPr lang="en-US" sz="1600" dirty="0" smtClean="0">
                <a:solidFill>
                  <a:srgbClr val="FFFFFF"/>
                </a:solidFill>
                <a:cs typeface="Arial"/>
              </a:rPr>
              <a:t>Pivotal Cloud Foundry</a:t>
            </a:r>
            <a:endParaRPr lang="en-US" sz="1600" dirty="0">
              <a:solidFill>
                <a:srgbClr val="FFFFFF"/>
              </a:solidFil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0053029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2954041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Inverse Conway Maneuver</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Twelve </a:t>
            </a:r>
            <a:r>
              <a:rPr lang="en-US" sz="2800" b="1" i="1" u="sng" dirty="0">
                <a:solidFill>
                  <a:srgbClr val="FFFFFF"/>
                </a:solidFill>
              </a:rPr>
              <a:t>Factor Apps (http://12factor.net</a:t>
            </a:r>
            <a:r>
              <a:rPr lang="en-US" sz="2800" b="1" i="1" u="sng"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8983256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Twelve-Factor Apps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42614704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Microservices are </a:t>
            </a:r>
            <a:r>
              <a:rPr lang="en-US" sz="3200" u="sng" dirty="0" smtClean="0">
                <a:solidFill>
                  <a:schemeClr val="accent1"/>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2800" dirty="0">
                <a:solidFill>
                  <a:schemeClr val="accent1"/>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endParaRPr lang="en-US" sz="2800" dirty="0" smtClean="0">
              <a:solidFill>
                <a:srgbClr val="FFFFFF"/>
              </a:solidFill>
            </a:endParaRP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20</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A familiar Microservice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Microservices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endParaRPr lang="en-US" sz="2400" dirty="0" smtClean="0">
              <a:solidFill>
                <a:schemeClr val="bg1"/>
              </a:solidFill>
            </a:endParaRPr>
          </a:p>
          <a:p>
            <a:endParaRPr lang="en-US" sz="2000" b="1" dirty="0" smtClean="0">
              <a:solidFill>
                <a:schemeClr val="bg1">
                  <a:lumMod val="85000"/>
                </a:schemeClr>
              </a:solidFill>
            </a:endParaRPr>
          </a:p>
          <a:p>
            <a:endParaRPr lang="en-US" sz="1000" b="1" dirty="0">
              <a:solidFill>
                <a:schemeClr val="bg1">
                  <a:lumMod val="85000"/>
                </a:schemeClr>
              </a:solidFill>
            </a:endParaRPr>
          </a:p>
          <a:p>
            <a:r>
              <a:rPr lang="en-US" sz="1800" dirty="0" smtClean="0">
                <a:solidFill>
                  <a:schemeClr val="tx2">
                    <a:lumMod val="95000"/>
                    <a:lumOff val="5000"/>
                  </a:schemeClr>
                </a:solidFill>
              </a:rPr>
              <a:t>#</a:t>
            </a:r>
            <a:r>
              <a:rPr lang="en-US" sz="1800" dirty="0">
                <a:solidFill>
                  <a:schemeClr val="tx2">
                    <a:lumMod val="95000"/>
                    <a:lumOff val="5000"/>
                  </a:schemeClr>
                </a:solidFill>
              </a:rPr>
              <a:t>1 Enterprise Java App </a:t>
            </a:r>
            <a:r>
              <a:rPr lang="en-US" sz="1800" dirty="0" smtClean="0">
                <a:solidFill>
                  <a:schemeClr val="tx2">
                    <a:lumMod val="95000"/>
                    <a:lumOff val="5000"/>
                  </a:schemeClr>
                </a:solidFill>
              </a:rPr>
              <a:t>Framework</a:t>
            </a:r>
            <a:endParaRPr lang="en-US" sz="1800" dirty="0">
              <a:solidFill>
                <a:schemeClr val="tx2">
                  <a:lumMod val="95000"/>
                  <a:lumOff val="5000"/>
                </a:schemeClr>
              </a:solidFill>
            </a:endParaRPr>
          </a:p>
          <a:p>
            <a:endParaRPr lang="en-US" sz="1800" dirty="0">
              <a:solidFill>
                <a:schemeClr val="tx2">
                  <a:lumMod val="95000"/>
                  <a:lumOff val="5000"/>
                </a:schemeClr>
              </a:solidFill>
            </a:endParaRPr>
          </a:p>
          <a:p>
            <a:r>
              <a:rPr lang="en-US" sz="1800" dirty="0" smtClean="0">
                <a:solidFill>
                  <a:schemeClr val="tx2">
                    <a:lumMod val="95000"/>
                    <a:lumOff val="5000"/>
                  </a:schemeClr>
                </a:solidFill>
              </a:rPr>
              <a:t>Netflix</a:t>
            </a:r>
            <a:endParaRPr lang="en-US" sz="1800" dirty="0">
              <a:solidFill>
                <a:schemeClr val="tx2">
                  <a:lumMod val="95000"/>
                  <a:lumOff val="5000"/>
                </a:schemeClr>
              </a:solidFill>
            </a:endParaRPr>
          </a:p>
          <a:p>
            <a:endParaRPr lang="en-US" sz="1800" dirty="0" smtClean="0">
              <a:solidFill>
                <a:schemeClr val="tx2">
                  <a:lumMod val="95000"/>
                  <a:lumOff val="5000"/>
                </a:schemeClr>
              </a:solidFill>
            </a:endParaRPr>
          </a:p>
          <a:p>
            <a:r>
              <a:rPr lang="en-US" sz="1800" dirty="0" smtClean="0">
                <a:solidFill>
                  <a:schemeClr val="tx2">
                    <a:lumMod val="95000"/>
                    <a:lumOff val="5000"/>
                  </a:schemeClr>
                </a:solidFill>
              </a:rPr>
              <a:t>Open Source</a:t>
            </a:r>
            <a:endParaRPr lang="en-US" sz="1800" dirty="0">
              <a:solidFill>
                <a:schemeClr val="tx2">
                  <a:lumMod val="95000"/>
                  <a:lumOff val="5000"/>
                </a:schemeClr>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rgbClr val="3A3A3A"/>
              </a:solidFill>
              <a:latin typeface="Arial"/>
              <a:ea typeface="Arial"/>
              <a:cs typeface="Arial"/>
              <a:sym typeface="Arial"/>
              <a:rtl val="0"/>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Boot</a:t>
            </a:r>
            <a:endParaRPr lang="en-US" sz="2400" b="1" dirty="0">
              <a:solidFill>
                <a:schemeClr val="bg1">
                  <a:lumMod val="85000"/>
                </a:schemeClr>
              </a:solidFill>
            </a:endParaRPr>
          </a:p>
          <a:p>
            <a:endParaRPr lang="en-US" sz="2000" b="1" dirty="0" smtClean="0">
              <a:solidFill>
                <a:schemeClr val="bg1">
                  <a:lumMod val="85000"/>
                </a:schemeClr>
              </a:solidFill>
            </a:endParaRPr>
          </a:p>
          <a:p>
            <a:endParaRPr lang="en-US" sz="1000" b="1" dirty="0" smtClean="0">
              <a:solidFill>
                <a:schemeClr val="bg1">
                  <a:lumMod val="85000"/>
                </a:schemeClr>
              </a:solidFill>
            </a:endParaRPr>
          </a:p>
          <a:p>
            <a:r>
              <a:rPr lang="en-US" sz="1800" dirty="0" smtClean="0"/>
              <a:t>Quick Start</a:t>
            </a:r>
          </a:p>
          <a:p>
            <a:endParaRPr lang="en-US" sz="1800" dirty="0"/>
          </a:p>
          <a:p>
            <a:r>
              <a:rPr lang="en-US" sz="1800" dirty="0" smtClean="0"/>
              <a:t>Little to no </a:t>
            </a:r>
            <a:r>
              <a:rPr lang="en-US" sz="1800" dirty="0" err="1" smtClean="0"/>
              <a:t>config</a:t>
            </a:r>
            <a:r>
              <a:rPr lang="en-US" sz="1800" dirty="0" smtClean="0"/>
              <a:t>.</a:t>
            </a:r>
          </a:p>
          <a:p>
            <a:endParaRPr lang="en-US" sz="1800" dirty="0"/>
          </a:p>
          <a:p>
            <a:r>
              <a:rPr lang="en-US" sz="1800" dirty="0" smtClean="0"/>
              <a:t>Opinionated View</a:t>
            </a:r>
          </a:p>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7" y="72571"/>
            <a:ext cx="6666724" cy="460500"/>
          </a:xfrm>
        </p:spPr>
        <p:txBody>
          <a:bodyPr/>
          <a:lstStyle/>
          <a:p>
            <a:r>
              <a:rPr lang="en-US" sz="3200" dirty="0" smtClean="0">
                <a:solidFill>
                  <a:schemeClr val="accent1"/>
                </a:solidFill>
              </a:rPr>
              <a:t>It takes a Cloud Native Application</a:t>
            </a:r>
            <a:r>
              <a:rPr lang="en-US" sz="3200" dirty="0" smtClean="0">
                <a:solidFill>
                  <a:schemeClr val="accent1">
                    <a:lumMod val="75000"/>
                  </a:schemeClr>
                </a:solidFill>
              </a:rPr>
              <a:t> </a:t>
            </a:r>
            <a:r>
              <a:rPr lang="en-US" sz="3200" dirty="0">
                <a:solidFill>
                  <a:schemeClr val="accent1"/>
                </a:solidFill>
              </a:rPr>
              <a:t>Framework</a:t>
            </a: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smtClean="0">
                <a:solidFill>
                  <a:schemeClr val="bg1"/>
                </a:solidFill>
                <a:sym typeface="Arial"/>
                <a:rtl val="0"/>
              </a:rPr>
              <a:t>Spring</a:t>
            </a:r>
            <a:r>
              <a:rPr lang="en-US" sz="2400" smtClean="0">
                <a:solidFill>
                  <a:schemeClr val="bg1"/>
                </a:solidFill>
              </a:rPr>
              <a:t> </a:t>
            </a:r>
            <a:r>
              <a:rPr lang="en-US" sz="2400" b="0" i="0" u="none" strike="noStrike" cap="none" dirty="0" smtClean="0">
                <a:solidFill>
                  <a:schemeClr val="bg1"/>
                </a:solidFill>
                <a:sym typeface="Arial"/>
                <a:rtl val="0"/>
              </a:rPr>
              <a:t>Cloud</a:t>
            </a:r>
            <a:endParaRPr lang="en-US" sz="2400" b="1" dirty="0" smtClean="0">
              <a:solidFill>
                <a:schemeClr val="bg1">
                  <a:lumMod val="85000"/>
                </a:schemeClr>
              </a:solidFill>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 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p>
          <a:p>
            <a:pPr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ea typeface="Avenir Next"/>
                <a:cs typeface="Avenir Next"/>
                <a:sym typeface="Avenir Next"/>
              </a:rPr>
              <a:t>Fault </a:t>
            </a:r>
            <a:r>
              <a:rPr lang="en-US" sz="1600" dirty="0" smtClean="0">
                <a:solidFill>
                  <a:schemeClr val="tx2"/>
                </a:solidFill>
                <a:uFill>
                  <a:solidFill>
                    <a:srgbClr val="4D4D4D"/>
                  </a:solidFill>
                </a:uFill>
                <a:ea typeface="Avenir Next"/>
                <a:cs typeface="Avenir Next"/>
                <a:sym typeface="Avenir Next"/>
              </a:rPr>
              <a:t>Tolerance</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Integration</a:t>
            </a: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Spring and we hire the main committers for Spring Boot and Spring Cloud. We can bring these resources to bear to help significantly accelerate a customer’s journey to becoming a Cloud Native enterprise  </a:t>
            </a:r>
            <a:endParaRPr lang="en-US" sz="1200" dirty="0">
              <a:solidFill>
                <a:schemeClr val="bg1"/>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792190"/>
            <a:ext cx="373338" cy="273844"/>
          </a:xfrm>
        </p:spPr>
        <p:txBody>
          <a:bodyPr/>
          <a:lstStyle/>
          <a:p>
            <a:fld id="{ADA07C09-8A41-3B46-A636-3955072BBB4F}" type="slidenum">
              <a:rPr lang="en-US" smtClean="0"/>
              <a:pPr/>
              <a:t>26</a:t>
            </a:fld>
            <a:endParaRPr lang="en-US"/>
          </a:p>
        </p:txBody>
      </p:sp>
      <p:sp>
        <p:nvSpPr>
          <p:cNvPr id="3" name="Shape 542"/>
          <p:cNvSpPr txBox="1">
            <a:spLocks/>
          </p:cNvSpPr>
          <p:nvPr/>
        </p:nvSpPr>
        <p:spPr>
          <a:xfrm>
            <a:off x="421585" y="1570596"/>
            <a:ext cx="7770118" cy="34164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0" indent="-285750">
              <a:spcBef>
                <a:spcPts val="0"/>
              </a:spcBef>
              <a:buClr>
                <a:srgbClr val="139487"/>
              </a:buClr>
              <a:buSzPct val="100000"/>
            </a:pPr>
            <a:r>
              <a:rPr lang="en" sz="1800" dirty="0">
                <a:solidFill>
                  <a:schemeClr val="accent1"/>
                </a:solidFill>
                <a:latin typeface="Arial"/>
                <a:ea typeface="Arial"/>
                <a:cs typeface="Arial"/>
              </a:rPr>
              <a:t>Runtimes and their client libraries for:</a:t>
            </a:r>
          </a:p>
          <a:p>
            <a:pPr marL="800100" lvl="1" indent="-292100">
              <a:spcBef>
                <a:spcPts val="320"/>
              </a:spcBef>
              <a:buClr>
                <a:srgbClr val="139487"/>
              </a:buClr>
              <a:buSzPct val="100000"/>
            </a:pPr>
            <a:r>
              <a:rPr lang="en" sz="1800" dirty="0">
                <a:solidFill>
                  <a:schemeClr val="accent1"/>
                </a:solidFill>
                <a:ea typeface="Arial"/>
                <a:cs typeface="Arial"/>
              </a:rPr>
              <a:t>Configuration </a:t>
            </a:r>
            <a:r>
              <a:rPr lang="en" sz="1800" dirty="0" smtClean="0">
                <a:solidFill>
                  <a:schemeClr val="accent1"/>
                </a:solidFill>
                <a:ea typeface="Arial"/>
                <a:cs typeface="Arial"/>
              </a:rPr>
              <a:t>Management</a:t>
            </a:r>
            <a:endParaRPr lang="en-US" sz="1800" dirty="0" smtClean="0">
              <a:solidFill>
                <a:schemeClr val="accent1"/>
              </a:solidFill>
              <a:latin typeface="Arial"/>
              <a:ea typeface="Arial"/>
              <a:cs typeface="Arial"/>
            </a:endParaRPr>
          </a:p>
          <a:p>
            <a:pPr marL="800100" lvl="1" indent="-292100">
              <a:spcBef>
                <a:spcPts val="320"/>
              </a:spcBef>
              <a:buClr>
                <a:srgbClr val="139487"/>
              </a:buClr>
              <a:buSzPct val="100000"/>
            </a:pPr>
            <a:r>
              <a:rPr lang="en" sz="1800" dirty="0" smtClean="0">
                <a:solidFill>
                  <a:schemeClr val="accent1"/>
                </a:solidFill>
                <a:latin typeface="Arial"/>
                <a:ea typeface="Arial"/>
                <a:cs typeface="Arial"/>
              </a:rPr>
              <a:t>Service Discovery</a:t>
            </a:r>
            <a:endParaRPr lang="en-US" sz="1800" dirty="0" smtClean="0">
              <a:solidFill>
                <a:schemeClr val="accent1"/>
              </a:solidFill>
              <a:latin typeface="Arial"/>
              <a:ea typeface="Arial"/>
              <a:cs typeface="Arial"/>
            </a:endParaRPr>
          </a:p>
          <a:p>
            <a:pPr marL="800100" lvl="1" indent="-292100">
              <a:spcBef>
                <a:spcPts val="320"/>
              </a:spcBef>
              <a:buClr>
                <a:srgbClr val="139487"/>
              </a:buClr>
              <a:buSzPct val="100000"/>
            </a:pPr>
            <a:r>
              <a:rPr lang="en-US" sz="1800" dirty="0" smtClean="0">
                <a:solidFill>
                  <a:schemeClr val="accent1"/>
                </a:solidFill>
                <a:ea typeface="Arial"/>
                <a:cs typeface="Arial"/>
              </a:rPr>
              <a:t>Routing &amp; Load Balancing</a:t>
            </a:r>
            <a:endParaRPr lang="en" sz="1800" dirty="0">
              <a:solidFill>
                <a:schemeClr val="accent1"/>
              </a:solidFill>
              <a:latin typeface="Arial"/>
              <a:ea typeface="Arial"/>
              <a:cs typeface="Arial"/>
            </a:endParaRPr>
          </a:p>
          <a:p>
            <a:pPr marL="800100" lvl="1" indent="-292100">
              <a:spcBef>
                <a:spcPts val="320"/>
              </a:spcBef>
              <a:buClr>
                <a:srgbClr val="139487"/>
              </a:buClr>
              <a:buSzPct val="100000"/>
            </a:pPr>
            <a:r>
              <a:rPr lang="en" sz="1800" dirty="0" smtClean="0">
                <a:solidFill>
                  <a:schemeClr val="accent1"/>
                </a:solidFill>
                <a:latin typeface="Arial"/>
                <a:ea typeface="Arial"/>
                <a:cs typeface="Arial"/>
              </a:rPr>
              <a:t>Circuit </a:t>
            </a:r>
            <a:r>
              <a:rPr lang="en" sz="1800" dirty="0">
                <a:solidFill>
                  <a:schemeClr val="accent1"/>
                </a:solidFill>
                <a:latin typeface="Arial"/>
                <a:ea typeface="Arial"/>
                <a:cs typeface="Arial"/>
              </a:rPr>
              <a:t>Breakers</a:t>
            </a:r>
          </a:p>
          <a:p>
            <a:pPr marL="800100" lvl="1" indent="-292100">
              <a:spcBef>
                <a:spcPts val="320"/>
              </a:spcBef>
              <a:buClr>
                <a:srgbClr val="139487"/>
              </a:buClr>
              <a:buSzPct val="100000"/>
            </a:pPr>
            <a:r>
              <a:rPr lang="en" sz="1800" dirty="0" smtClean="0">
                <a:solidFill>
                  <a:schemeClr val="accent1"/>
                </a:solidFill>
                <a:latin typeface="Arial"/>
                <a:ea typeface="Arial"/>
                <a:cs typeface="Arial"/>
              </a:rPr>
              <a:t>Reverse </a:t>
            </a:r>
            <a:r>
              <a:rPr lang="en" sz="1800" dirty="0">
                <a:solidFill>
                  <a:schemeClr val="accent1"/>
                </a:solidFill>
                <a:latin typeface="Arial"/>
                <a:ea typeface="Arial"/>
                <a:cs typeface="Arial"/>
              </a:rPr>
              <a:t>Proxies</a:t>
            </a:r>
          </a:p>
          <a:p>
            <a:pPr marL="800100" lvl="1" indent="-292100">
              <a:spcBef>
                <a:spcPts val="320"/>
              </a:spcBef>
              <a:buClr>
                <a:srgbClr val="139487"/>
              </a:buClr>
              <a:buSzPct val="100000"/>
            </a:pPr>
            <a:r>
              <a:rPr lang="en" sz="1800" dirty="0">
                <a:solidFill>
                  <a:schemeClr val="accent1"/>
                </a:solidFill>
                <a:latin typeface="Arial"/>
                <a:ea typeface="Arial"/>
                <a:cs typeface="Arial"/>
              </a:rPr>
              <a:t>….and much more</a:t>
            </a:r>
          </a:p>
          <a:p>
            <a:pPr marL="228600" lvl="0" indent="-228600">
              <a:spcBef>
                <a:spcPts val="400"/>
              </a:spcBef>
              <a:buClr>
                <a:srgbClr val="139487"/>
              </a:buClr>
              <a:buSzPct val="100000"/>
            </a:pPr>
            <a:r>
              <a:rPr lang="en" sz="1800" dirty="0">
                <a:solidFill>
                  <a:schemeClr val="accent1"/>
                </a:solidFill>
                <a:latin typeface="Arial"/>
                <a:ea typeface="Arial"/>
                <a:cs typeface="Arial"/>
              </a:rPr>
              <a:t>Security (encrypt, SSO, roles)</a:t>
            </a:r>
          </a:p>
          <a:p>
            <a:pPr marL="228600" lvl="0" indent="-228600">
              <a:spcBef>
                <a:spcPts val="400"/>
              </a:spcBef>
              <a:buClr>
                <a:srgbClr val="139487"/>
              </a:buClr>
              <a:buSzPct val="100000"/>
            </a:pPr>
            <a:r>
              <a:rPr lang="en" sz="1800" dirty="0">
                <a:solidFill>
                  <a:schemeClr val="accent1"/>
                </a:solidFill>
                <a:latin typeface="Arial"/>
                <a:ea typeface="Arial"/>
                <a:cs typeface="Arial"/>
              </a:rPr>
              <a:t>Connectors for CF, Heroku, AWS</a:t>
            </a:r>
          </a:p>
          <a:p>
            <a:pPr marL="228600" lvl="0" indent="-228600">
              <a:spcBef>
                <a:spcPts val="480"/>
              </a:spcBef>
              <a:buClr>
                <a:srgbClr val="139487"/>
              </a:buClr>
              <a:buSzPct val="100000"/>
              <a:buNone/>
            </a:pPr>
            <a:endParaRPr lang="en" sz="1800" dirty="0">
              <a:solidFill>
                <a:schemeClr val="accent1"/>
              </a:solidFill>
              <a:latin typeface="Arial"/>
              <a:ea typeface="Arial"/>
              <a:cs typeface="Arial"/>
            </a:endParaRPr>
          </a:p>
        </p:txBody>
      </p:sp>
      <p:sp>
        <p:nvSpPr>
          <p:cNvPr id="4" name="Shape 541"/>
          <p:cNvSpPr txBox="1">
            <a:spLocks/>
          </p:cNvSpPr>
          <p:nvPr/>
        </p:nvSpPr>
        <p:spPr>
          <a:xfrm>
            <a:off x="488731" y="445025"/>
            <a:ext cx="8520600" cy="57270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3200" b="1" dirty="0">
                <a:solidFill>
                  <a:srgbClr val="139487"/>
                </a:solidFill>
              </a:rPr>
              <a:t>Spring </a:t>
            </a:r>
            <a:r>
              <a:rPr lang="en-US" sz="3200" b="1" dirty="0" smtClean="0">
                <a:solidFill>
                  <a:srgbClr val="139487"/>
                </a:solidFill>
              </a:rPr>
              <a:t>Cloud</a:t>
            </a:r>
          </a:p>
          <a:p>
            <a:pPr algn="l">
              <a:spcBef>
                <a:spcPts val="0"/>
              </a:spcBef>
            </a:pPr>
            <a:r>
              <a:rPr lang="en-US" sz="2000" dirty="0" smtClean="0">
                <a:solidFill>
                  <a:schemeClr val="accent1"/>
                </a:solidFill>
                <a:latin typeface="Arial"/>
                <a:ea typeface="Arial"/>
                <a:cs typeface="Arial"/>
              </a:rPr>
              <a:t>Application </a:t>
            </a:r>
            <a:r>
              <a:rPr lang="en-US" sz="2000" dirty="0">
                <a:solidFill>
                  <a:schemeClr val="accent1"/>
                </a:solidFill>
                <a:latin typeface="Arial"/>
                <a:ea typeface="Arial"/>
                <a:cs typeface="Arial"/>
              </a:rPr>
              <a:t>coordination patterns</a:t>
            </a:r>
          </a:p>
          <a:p>
            <a:pPr algn="l">
              <a:spcBef>
                <a:spcPts val="0"/>
              </a:spcBef>
            </a:pPr>
            <a:endParaRPr lang="en-US" sz="2000" dirty="0">
              <a:solidFill>
                <a:schemeClr val="accent1"/>
              </a:solidFill>
              <a:latin typeface="Arial"/>
              <a:ea typeface="Arial"/>
              <a:cs typeface="Arial"/>
            </a:endParaRPr>
          </a:p>
        </p:txBody>
      </p:sp>
      <p:pic>
        <p:nvPicPr>
          <p:cNvPr id="17" name="Picture 16"/>
          <p:cNvPicPr>
            <a:picLocks noChangeAspect="1"/>
          </p:cNvPicPr>
          <p:nvPr/>
        </p:nvPicPr>
        <p:blipFill rotWithShape="1">
          <a:blip r:embed="rId2"/>
          <a:srcRect t="-1548" r="38171" b="8461"/>
          <a:stretch/>
        </p:blipFill>
        <p:spPr>
          <a:xfrm>
            <a:off x="5429382" y="445024"/>
            <a:ext cx="2933289" cy="2014923"/>
          </a:xfrm>
          <a:prstGeom prst="rect">
            <a:avLst/>
          </a:prstGeom>
          <a:effectLst>
            <a:outerShdw blurRad="50800" dist="38100" dir="5400000" algn="t" rotWithShape="0">
              <a:prstClr val="black">
                <a:alpha val="40000"/>
              </a:prstClr>
            </a:outerShdw>
          </a:effectLst>
        </p:spPr>
      </p:pic>
      <p:pic>
        <p:nvPicPr>
          <p:cNvPr id="18" name="Picture 17"/>
          <p:cNvPicPr>
            <a:picLocks noChangeAspect="1"/>
          </p:cNvPicPr>
          <p:nvPr/>
        </p:nvPicPr>
        <p:blipFill rotWithShape="1">
          <a:blip r:embed="rId3"/>
          <a:srcRect r="41013"/>
          <a:stretch/>
        </p:blipFill>
        <p:spPr>
          <a:xfrm>
            <a:off x="6086864" y="1523297"/>
            <a:ext cx="2922467" cy="2090700"/>
          </a:xfrm>
          <a:prstGeom prst="rect">
            <a:avLst/>
          </a:prstGeom>
          <a:effectLst>
            <a:outerShdw blurRad="50800" dist="38100" dir="5400000" algn="t" rotWithShape="0">
              <a:prstClr val="black">
                <a:alpha val="40000"/>
              </a:prstClr>
            </a:outerShdw>
          </a:effectLst>
        </p:spPr>
      </p:pic>
      <p:pic>
        <p:nvPicPr>
          <p:cNvPr id="19" name="Picture 18"/>
          <p:cNvPicPr>
            <a:picLocks noChangeAspect="1"/>
          </p:cNvPicPr>
          <p:nvPr/>
        </p:nvPicPr>
        <p:blipFill rotWithShape="1">
          <a:blip r:embed="rId4"/>
          <a:srcRect r="40611"/>
          <a:stretch/>
        </p:blipFill>
        <p:spPr>
          <a:xfrm>
            <a:off x="5031492" y="2654117"/>
            <a:ext cx="2933531" cy="208761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32616522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Companies want to be </a:t>
            </a:r>
            <a:r>
              <a:rPr lang="en-US" sz="3200" b="1" dirty="0" smtClean="0">
                <a:solidFill>
                  <a:srgbClr val="008881"/>
                </a:solidFill>
                <a:uFill>
                  <a:solidFill>
                    <a:srgbClr val="008881"/>
                  </a:solidFill>
                </a:uFill>
              </a:rPr>
              <a:t>fast</a:t>
            </a:r>
            <a:r>
              <a:rPr lang="en-US" sz="3200" dirty="0" smtClean="0">
                <a:solidFill>
                  <a:srgbClr val="008881"/>
                </a:solidFill>
                <a:uFill>
                  <a:solidFill>
                    <a:srgbClr val="008881"/>
                  </a:solidFill>
                </a:u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a:solidFill>
                  <a:schemeClr val="accent1"/>
                </a:solidFill>
              </a:rPr>
              <a:t>It takes a </a:t>
            </a:r>
            <a:r>
              <a:rPr lang="en-US" sz="3200" dirty="0" smtClean="0">
                <a:solidFill>
                  <a:schemeClr val="accent1"/>
                </a:solidFill>
              </a:rPr>
              <a:t>Cloud Native Platform</a:t>
            </a:r>
            <a:endParaRPr lang="en" sz="32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1932527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2" y="0"/>
            <a:ext cx="8410499" cy="460500"/>
          </a:xfrm>
        </p:spPr>
        <p:txBody>
          <a:bodyPr/>
          <a:lstStyle/>
          <a:p>
            <a:pPr>
              <a:lnSpc>
                <a:spcPct val="100000"/>
              </a:lnSpc>
              <a:buClr>
                <a:schemeClr val="dk1"/>
              </a:buClr>
            </a:pPr>
            <a:r>
              <a:rPr lang="en-US" sz="3200" dirty="0">
                <a:solidFill>
                  <a:srgbClr val="008881"/>
                </a:solidFill>
                <a:uFill>
                  <a:solidFill>
                    <a:srgbClr val="008881"/>
                  </a:solidFill>
                </a:uFill>
              </a:rPr>
              <a:t>Essential elements of a </a:t>
            </a:r>
            <a:r>
              <a:rPr lang="en-US" sz="3200" dirty="0" smtClean="0">
                <a:solidFill>
                  <a:srgbClr val="008881"/>
                </a:solidFill>
                <a:uFill>
                  <a:solidFill>
                    <a:srgbClr val="008881"/>
                  </a:solidFill>
                </a:uFill>
              </a:rPr>
              <a:t>Cloud-</a:t>
            </a:r>
            <a:r>
              <a:rPr lang="en-US" sz="3200" smtClean="0">
                <a:solidFill>
                  <a:srgbClr val="008881"/>
                </a:solidFill>
                <a:uFill>
                  <a:solidFill>
                    <a:srgbClr val="008881"/>
                  </a:solidFill>
                </a:uFill>
              </a:rPr>
              <a:t>Native </a:t>
            </a:r>
            <a:r>
              <a:rPr lang="en-US" sz="3200" dirty="0">
                <a:solidFill>
                  <a:srgbClr val="008881"/>
                </a:solidFill>
                <a:uFill>
                  <a:solidFill>
                    <a:srgbClr val="008881"/>
                  </a:solidFill>
                </a:uFill>
              </a:rPr>
              <a:t>P</a:t>
            </a:r>
            <a:r>
              <a:rPr lang="en-US" sz="3200" smtClean="0">
                <a:solidFill>
                  <a:srgbClr val="008881"/>
                </a:solidFill>
                <a:uFill>
                  <a:solidFill>
                    <a:srgbClr val="008881"/>
                  </a:solidFill>
                </a:uFill>
              </a:rPr>
              <a:t>latform</a:t>
            </a:r>
            <a:endParaRPr lang="en-US" sz="3200" dirty="0">
              <a:solidFill>
                <a:srgbClr val="008881"/>
              </a:solidFill>
              <a:uFill>
                <a:solidFill>
                  <a:srgbClr val="008881"/>
                </a:solidFill>
              </a:uFill>
            </a:endParaRPr>
          </a:p>
        </p:txBody>
      </p:sp>
      <p:sp>
        <p:nvSpPr>
          <p:cNvPr id="5" name="Text Placeholder 4"/>
          <p:cNvSpPr>
            <a:spLocks noGrp="1"/>
          </p:cNvSpPr>
          <p:nvPr>
            <p:ph type="body" idx="1"/>
          </p:nvPr>
        </p:nvSpPr>
        <p:spPr>
          <a:xfrm>
            <a:off x="366713" y="1074737"/>
            <a:ext cx="5580436" cy="3382961"/>
          </a:xfrm>
        </p:spPr>
        <p:txBody>
          <a:bodyPr/>
          <a:lstStyle/>
          <a:p>
            <a:pPr marL="233363" indent="-233363"/>
            <a:r>
              <a:rPr lang="en-US" sz="1800" dirty="0">
                <a:solidFill>
                  <a:srgbClr val="008881"/>
                </a:solidFill>
                <a:uFill>
                  <a:solidFill>
                    <a:srgbClr val="008881"/>
                  </a:solidFill>
                </a:uFill>
              </a:rPr>
              <a:t>Rapid </a:t>
            </a:r>
            <a:r>
              <a:rPr lang="en-US" sz="1800" dirty="0" smtClean="0">
                <a:solidFill>
                  <a:srgbClr val="008881"/>
                </a:solidFill>
                <a:uFill>
                  <a:solidFill>
                    <a:srgbClr val="008881"/>
                  </a:solidFill>
                </a:uFill>
              </a:rPr>
              <a:t>Provisioning of infrastructure components</a:t>
            </a:r>
            <a:endParaRPr lang="en-US" sz="1800" dirty="0">
              <a:solidFill>
                <a:srgbClr val="008881"/>
              </a:solidFill>
              <a:uFill>
                <a:solidFill>
                  <a:srgbClr val="008881"/>
                </a:solidFill>
              </a:uFill>
            </a:endParaRPr>
          </a:p>
          <a:p>
            <a:pPr marL="233363" indent="-233363"/>
            <a:r>
              <a:rPr lang="en-US" sz="1800" dirty="0">
                <a:solidFill>
                  <a:srgbClr val="008881"/>
                </a:solidFill>
                <a:uFill>
                  <a:solidFill>
                    <a:srgbClr val="008881"/>
                  </a:solidFill>
                </a:uFill>
              </a:rPr>
              <a:t>Rapid Application Deployment &amp; Management</a:t>
            </a:r>
          </a:p>
          <a:p>
            <a:pPr marL="233363" indent="-233363"/>
            <a:r>
              <a:rPr lang="en-US" sz="1800" dirty="0" smtClean="0">
                <a:solidFill>
                  <a:srgbClr val="008881"/>
                </a:solidFill>
                <a:uFill>
                  <a:solidFill>
                    <a:srgbClr val="008881"/>
                  </a:solidFill>
                </a:uFill>
              </a:rPr>
              <a:t>Scales Horizontally</a:t>
            </a:r>
            <a:endParaRPr lang="en-US" sz="1800" dirty="0">
              <a:solidFill>
                <a:srgbClr val="008881"/>
              </a:solidFill>
              <a:uFill>
                <a:solidFill>
                  <a:srgbClr val="008881"/>
                </a:solidFill>
              </a:uFill>
            </a:endParaRPr>
          </a:p>
          <a:p>
            <a:pPr marL="233363" indent="-233363"/>
            <a:r>
              <a:rPr lang="en-US" sz="1800" dirty="0">
                <a:solidFill>
                  <a:srgbClr val="008881"/>
                </a:solidFill>
                <a:uFill>
                  <a:solidFill>
                    <a:srgbClr val="008881"/>
                  </a:solidFill>
                </a:uFill>
              </a:rPr>
              <a:t>Basic Monitoring, Logs &amp; Metrics</a:t>
            </a:r>
          </a:p>
          <a:p>
            <a:pPr marL="233363" indent="-233363"/>
            <a:r>
              <a:rPr lang="en-US" sz="1800" dirty="0">
                <a:solidFill>
                  <a:srgbClr val="008881"/>
                </a:solidFill>
                <a:uFill>
                  <a:solidFill>
                    <a:srgbClr val="008881"/>
                  </a:solidFill>
                </a:uFill>
              </a:rPr>
              <a:t>No-downtime platform upgrades</a:t>
            </a:r>
          </a:p>
          <a:p>
            <a:pPr marL="233363" indent="-233363"/>
            <a:r>
              <a:rPr lang="en-US" sz="1800" dirty="0">
                <a:solidFill>
                  <a:srgbClr val="008881"/>
                </a:solidFill>
                <a:uFill>
                  <a:solidFill>
                    <a:srgbClr val="008881"/>
                  </a:solidFill>
                </a:uFill>
              </a:rPr>
              <a:t>Dynamic load balancing and routing</a:t>
            </a:r>
          </a:p>
          <a:p>
            <a:pPr marL="233363" indent="-233363"/>
            <a:r>
              <a:rPr lang="en-US" sz="1800" dirty="0">
                <a:solidFill>
                  <a:srgbClr val="008881"/>
                </a:solidFill>
                <a:uFill>
                  <a:solidFill>
                    <a:srgbClr val="008881"/>
                  </a:solidFill>
                </a:uFill>
              </a:rPr>
              <a:t>Manage supporting services (data, messaging)</a:t>
            </a:r>
          </a:p>
          <a:p>
            <a:pPr marL="233363" indent="-233363"/>
            <a:r>
              <a:rPr lang="en-US" sz="1800" dirty="0">
                <a:solidFill>
                  <a:srgbClr val="008881"/>
                </a:solidFill>
                <a:uFill>
                  <a:solidFill>
                    <a:srgbClr val="008881"/>
                  </a:solidFill>
                </a:uFill>
              </a:rPr>
              <a:t>Failure detection and health remediation</a:t>
            </a:r>
          </a:p>
          <a:p>
            <a:endParaRPr lang="en-US" sz="1800" dirty="0"/>
          </a:p>
        </p:txBody>
      </p:sp>
      <p:sp>
        <p:nvSpPr>
          <p:cNvPr id="3" name="Text Placeholder 5"/>
          <p:cNvSpPr txBox="1">
            <a:spLocks/>
          </p:cNvSpPr>
          <p:nvPr/>
        </p:nvSpPr>
        <p:spPr>
          <a:xfrm>
            <a:off x="366713" y="1074737"/>
            <a:ext cx="8410574" cy="338296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33363" indent="-233363"/>
            <a:endParaRPr lang="en-US" dirty="0"/>
          </a:p>
        </p:txBody>
      </p:sp>
      <p:pic>
        <p:nvPicPr>
          <p:cNvPr id="4" name="Picture 3"/>
          <p:cNvPicPr>
            <a:picLocks noChangeAspect="1"/>
          </p:cNvPicPr>
          <p:nvPr/>
        </p:nvPicPr>
        <p:blipFill>
          <a:blip r:embed="rId3"/>
          <a:stretch>
            <a:fillRect/>
          </a:stretch>
        </p:blipFill>
        <p:spPr>
          <a:xfrm>
            <a:off x="6050003" y="791638"/>
            <a:ext cx="2249964" cy="3666060"/>
          </a:xfrm>
          <a:prstGeom prst="rect">
            <a:avLst/>
          </a:prstGeom>
        </p:spPr>
      </p:pic>
    </p:spTree>
    <p:extLst>
      <p:ext uri="{BB962C8B-B14F-4D97-AF65-F5344CB8AC3E}">
        <p14:creationId xmlns:p14="http://schemas.microsoft.com/office/powerpoint/2010/main" val="336059182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p:nvPr/>
        </p:nvSpPr>
        <p:spPr>
          <a:xfrm>
            <a:off x="553012" y="1124033"/>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6" name="Shape 456"/>
          <p:cNvSpPr/>
          <p:nvPr/>
        </p:nvSpPr>
        <p:spPr>
          <a:xfrm>
            <a:off x="563708" y="2343858"/>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7" name="Shape 457"/>
          <p:cNvSpPr/>
          <p:nvPr/>
        </p:nvSpPr>
        <p:spPr>
          <a:xfrm>
            <a:off x="563708" y="3545260"/>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pic>
        <p:nvPicPr>
          <p:cNvPr id="459" name="Shape 459"/>
          <p:cNvPicPr preferRelativeResize="0"/>
          <p:nvPr/>
        </p:nvPicPr>
        <p:blipFill rotWithShape="1">
          <a:blip r:embed="rId3">
            <a:alphaModFix/>
          </a:blip>
          <a:srcRect r="68720"/>
          <a:stretch/>
        </p:blipFill>
        <p:spPr>
          <a:xfrm>
            <a:off x="7018167" y="-958616"/>
            <a:ext cx="2860200" cy="1917300"/>
          </a:xfrm>
          <a:prstGeom prst="rect">
            <a:avLst/>
          </a:prstGeom>
          <a:noFill/>
          <a:ln>
            <a:noFill/>
          </a:ln>
        </p:spPr>
      </p:pic>
      <p:pic>
        <p:nvPicPr>
          <p:cNvPr id="460" name="Shape 460"/>
          <p:cNvPicPr preferRelativeResize="0"/>
          <p:nvPr/>
        </p:nvPicPr>
        <p:blipFill rotWithShape="1">
          <a:blip r:embed="rId3">
            <a:alphaModFix/>
          </a:blip>
          <a:srcRect t="15690" r="68720"/>
          <a:stretch/>
        </p:blipFill>
        <p:spPr>
          <a:xfrm>
            <a:off x="1807057" y="2354808"/>
            <a:ext cx="2860200" cy="1616400"/>
          </a:xfrm>
          <a:prstGeom prst="rect">
            <a:avLst/>
          </a:prstGeom>
          <a:noFill/>
          <a:ln>
            <a:noFill/>
          </a:ln>
        </p:spPr>
      </p:pic>
      <p:sp>
        <p:nvSpPr>
          <p:cNvPr id="461" name="Shape 461"/>
          <p:cNvSpPr/>
          <p:nvPr/>
        </p:nvSpPr>
        <p:spPr>
          <a:xfrm>
            <a:off x="660350" y="1298500"/>
            <a:ext cx="17408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Application Framework</a:t>
            </a:r>
          </a:p>
        </p:txBody>
      </p:sp>
      <p:sp>
        <p:nvSpPr>
          <p:cNvPr id="462" name="Shape 462"/>
          <p:cNvSpPr/>
          <p:nvPr/>
        </p:nvSpPr>
        <p:spPr>
          <a:xfrm>
            <a:off x="495808" y="3719726"/>
            <a:ext cx="20699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Infrastructure Automation</a:t>
            </a:r>
          </a:p>
        </p:txBody>
      </p:sp>
      <p:sp>
        <p:nvSpPr>
          <p:cNvPr id="463" name="Shape 463"/>
          <p:cNvSpPr/>
          <p:nvPr/>
        </p:nvSpPr>
        <p:spPr>
          <a:xfrm>
            <a:off x="727189" y="2518325"/>
            <a:ext cx="1607100"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Platform Runtime</a:t>
            </a:r>
          </a:p>
        </p:txBody>
      </p:sp>
      <p:sp>
        <p:nvSpPr>
          <p:cNvPr id="464" name="Shape 464"/>
          <p:cNvSpPr/>
          <p:nvPr/>
        </p:nvSpPr>
        <p:spPr>
          <a:xfrm>
            <a:off x="5014007" y="1175390"/>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Language frameworks designed for microservice architectures with components for service discovery, metrics, circuit breakers and more.</a:t>
            </a:r>
          </a:p>
        </p:txBody>
      </p:sp>
      <p:sp>
        <p:nvSpPr>
          <p:cNvPr id="465" name="Shape 465"/>
          <p:cNvSpPr/>
          <p:nvPr/>
        </p:nvSpPr>
        <p:spPr>
          <a:xfrm>
            <a:off x="5014007" y="2395215"/>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Application container runtime with production-ready backing services, automated build pipeline, routing, health management and logging.</a:t>
            </a:r>
          </a:p>
        </p:txBody>
      </p:sp>
      <p:sp>
        <p:nvSpPr>
          <p:cNvPr id="466" name="Shape 466"/>
          <p:cNvSpPr/>
          <p:nvPr/>
        </p:nvSpPr>
        <p:spPr>
          <a:xfrm>
            <a:off x="5015053" y="3596616"/>
            <a:ext cx="35183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API-based infrastructure provisioning that delivers bit-for-bit, consistent, self-healing deployments across private and public cloud.</a:t>
            </a:r>
          </a:p>
        </p:txBody>
      </p:sp>
      <p:sp>
        <p:nvSpPr>
          <p:cNvPr id="467" name="Shape 467"/>
          <p:cNvSpPr/>
          <p:nvPr/>
        </p:nvSpPr>
        <p:spPr>
          <a:xfrm>
            <a:off x="563708" y="595600"/>
            <a:ext cx="7925399"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dirty="0">
                <a:solidFill>
                  <a:srgbClr val="008881"/>
                </a:solidFill>
                <a:uFill>
                  <a:solidFill>
                    <a:srgbClr val="008881"/>
                  </a:solidFill>
                </a:uFill>
                <a:sym typeface="Roboto"/>
              </a:rPr>
              <a:t>A complete framework for delivering software rapidly, consistently and reliably at scale.</a:t>
            </a:r>
          </a:p>
        </p:txBody>
      </p:sp>
      <p:sp>
        <p:nvSpPr>
          <p:cNvPr id="468" name="Shape 468"/>
          <p:cNvSpPr/>
          <p:nvPr/>
        </p:nvSpPr>
        <p:spPr>
          <a:xfrm>
            <a:off x="2167133" y="0"/>
            <a:ext cx="4885800" cy="6461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3200" dirty="0">
                <a:solidFill>
                  <a:srgbClr val="008881"/>
                </a:solidFill>
                <a:uFill>
                  <a:solidFill>
                    <a:srgbClr val="008881"/>
                  </a:solidFill>
                </a:uFill>
                <a:sym typeface="Roboto"/>
              </a:rPr>
              <a:t>Pivotal Cloud Foundry</a:t>
            </a:r>
          </a:p>
        </p:txBody>
      </p:sp>
      <p:pic>
        <p:nvPicPr>
          <p:cNvPr id="469" name="Shape 469"/>
          <p:cNvPicPr preferRelativeResize="0"/>
          <p:nvPr/>
        </p:nvPicPr>
        <p:blipFill rotWithShape="1">
          <a:blip r:embed="rId4">
            <a:alphaModFix/>
          </a:blip>
          <a:srcRect l="32635" t="6509" r="2340" b="23196"/>
          <a:stretch/>
        </p:blipFill>
        <p:spPr>
          <a:xfrm>
            <a:off x="2829433" y="1501571"/>
            <a:ext cx="858900" cy="301799"/>
          </a:xfrm>
          <a:prstGeom prst="rect">
            <a:avLst/>
          </a:prstGeom>
          <a:noFill/>
          <a:ln>
            <a:noFill/>
          </a:ln>
        </p:spPr>
      </p:pic>
      <p:pic>
        <p:nvPicPr>
          <p:cNvPr id="470" name="Shape 470"/>
          <p:cNvPicPr preferRelativeResize="0"/>
          <p:nvPr/>
        </p:nvPicPr>
        <p:blipFill rotWithShape="1">
          <a:blip r:embed="rId4">
            <a:alphaModFix/>
          </a:blip>
          <a:srcRect r="72310" b="15888"/>
          <a:stretch/>
        </p:blipFill>
        <p:spPr>
          <a:xfrm>
            <a:off x="2434790" y="1471916"/>
            <a:ext cx="365699" cy="361199"/>
          </a:xfrm>
          <a:prstGeom prst="rect">
            <a:avLst/>
          </a:prstGeom>
          <a:noFill/>
          <a:ln>
            <a:noFill/>
          </a:ln>
        </p:spPr>
      </p:pic>
      <p:pic>
        <p:nvPicPr>
          <p:cNvPr id="471" name="Shape 471"/>
          <p:cNvPicPr preferRelativeResize="0"/>
          <p:nvPr/>
        </p:nvPicPr>
        <p:blipFill rotWithShape="1">
          <a:blip r:embed="rId5">
            <a:alphaModFix/>
          </a:blip>
          <a:srcRect t="21144" r="55714" b="28962"/>
          <a:stretch/>
        </p:blipFill>
        <p:spPr>
          <a:xfrm>
            <a:off x="3941150" y="1320616"/>
            <a:ext cx="796500" cy="301200"/>
          </a:xfrm>
          <a:prstGeom prst="rect">
            <a:avLst/>
          </a:prstGeom>
          <a:noFill/>
          <a:ln>
            <a:noFill/>
          </a:ln>
        </p:spPr>
      </p:pic>
      <p:pic>
        <p:nvPicPr>
          <p:cNvPr id="472" name="Shape 472"/>
          <p:cNvPicPr preferRelativeResize="0"/>
          <p:nvPr/>
        </p:nvPicPr>
        <p:blipFill rotWithShape="1">
          <a:blip r:embed="rId5">
            <a:alphaModFix/>
          </a:blip>
          <a:srcRect l="50285" t="21127" b="20941"/>
          <a:stretch/>
        </p:blipFill>
        <p:spPr>
          <a:xfrm>
            <a:off x="3860126" y="1582106"/>
            <a:ext cx="894000" cy="349499"/>
          </a:xfrm>
          <a:prstGeom prst="rect">
            <a:avLst/>
          </a:prstGeom>
          <a:noFill/>
          <a:ln>
            <a:noFill/>
          </a:ln>
        </p:spPr>
      </p:pic>
      <p:sp>
        <p:nvSpPr>
          <p:cNvPr id="473" name="Shape 473"/>
          <p:cNvSpPr/>
          <p:nvPr/>
        </p:nvSpPr>
        <p:spPr>
          <a:xfrm>
            <a:off x="3244125" y="2796550"/>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4" name="Shape 474"/>
          <p:cNvSpPr/>
          <p:nvPr/>
        </p:nvSpPr>
        <p:spPr>
          <a:xfrm>
            <a:off x="3241250" y="2617671"/>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sp>
        <p:nvSpPr>
          <p:cNvPr id="475" name="Shape 475"/>
          <p:cNvSpPr/>
          <p:nvPr/>
        </p:nvSpPr>
        <p:spPr>
          <a:xfrm>
            <a:off x="3287917" y="3973082"/>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6" name="Shape 476"/>
          <p:cNvSpPr/>
          <p:nvPr/>
        </p:nvSpPr>
        <p:spPr>
          <a:xfrm>
            <a:off x="3285042" y="3794203"/>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pic>
        <p:nvPicPr>
          <p:cNvPr id="477" name="Shape 477"/>
          <p:cNvPicPr preferRelativeResize="0"/>
          <p:nvPr/>
        </p:nvPicPr>
        <p:blipFill rotWithShape="1">
          <a:blip r:embed="rId6">
            <a:alphaModFix/>
          </a:blip>
          <a:srcRect l="28807" t="6844" r="31199" b="35348"/>
          <a:stretch/>
        </p:blipFill>
        <p:spPr>
          <a:xfrm>
            <a:off x="2585621" y="3808830"/>
            <a:ext cx="720599" cy="489300"/>
          </a:xfrm>
          <a:prstGeom prst="rect">
            <a:avLst/>
          </a:prstGeom>
          <a:noFill/>
          <a:ln>
            <a:noFill/>
          </a:ln>
        </p:spPr>
      </p:pic>
      <p:pic>
        <p:nvPicPr>
          <p:cNvPr id="478" name="Shape 478"/>
          <p:cNvPicPr preferRelativeResize="0"/>
          <p:nvPr/>
        </p:nvPicPr>
        <p:blipFill rotWithShape="1">
          <a:blip r:embed="rId6">
            <a:alphaModFix/>
          </a:blip>
          <a:srcRect l="28807" t="6844" r="31199" b="35348"/>
          <a:stretch/>
        </p:blipFill>
        <p:spPr>
          <a:xfrm>
            <a:off x="2497173" y="2607427"/>
            <a:ext cx="780300" cy="529799"/>
          </a:xfrm>
          <a:prstGeom prst="rect">
            <a:avLst/>
          </a:prstGeom>
          <a:noFill/>
          <a:ln>
            <a:noFill/>
          </a:ln>
        </p:spPr>
      </p:pic>
    </p:spTree>
    <p:extLst>
      <p:ext uri="{BB962C8B-B14F-4D97-AF65-F5344CB8AC3E}">
        <p14:creationId xmlns:p14="http://schemas.microsoft.com/office/powerpoint/2010/main" val="3616012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Shape 434"/>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35" name="Shape 435"/>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36" name="Shape 436"/>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37" name="Shape 437"/>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38" name="Shape 438"/>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is my source code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Run it on the cloud for me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39" name="Shape 439"/>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Cloud Foundry Haiku</a:t>
            </a:r>
          </a:p>
        </p:txBody>
      </p:sp>
    </p:spTree>
    <p:extLst>
      <p:ext uri="{BB962C8B-B14F-4D97-AF65-F5344CB8AC3E}">
        <p14:creationId xmlns:p14="http://schemas.microsoft.com/office/powerpoint/2010/main" val="3370938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000"/>
                                        <p:tgtEl>
                                          <p:spTgt spid="43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6"/>
                                        </p:tgtEl>
                                        <p:attrNameLst>
                                          <p:attrName>style.visibility</p:attrName>
                                        </p:attrNameLst>
                                      </p:cBhvr>
                                      <p:to>
                                        <p:strVal val="visible"/>
                                      </p:to>
                                    </p:set>
                                    <p:animEffect transition="in" filter="fade">
                                      <p:cBhvr>
                                        <p:cTn id="11" dur="1000"/>
                                        <p:tgtEl>
                                          <p:spTgt spid="436"/>
                                        </p:tgtEl>
                                      </p:cBhvr>
                                    </p:animEffect>
                                  </p:childTnLst>
                                </p:cTn>
                              </p:par>
                              <p:par>
                                <p:cTn id="12" presetID="10" presetClass="entr" presetSubtype="0" fill="hold" nodeType="withEffect">
                                  <p:stCondLst>
                                    <p:cond delay="0"/>
                                  </p:stCondLst>
                                  <p:childTnLst>
                                    <p:set>
                                      <p:cBhvr>
                                        <p:cTn id="13" dur="1" fill="hold">
                                          <p:stCondLst>
                                            <p:cond delay="0"/>
                                          </p:stCondLst>
                                        </p:cTn>
                                        <p:tgtEl>
                                          <p:spTgt spid="439"/>
                                        </p:tgtEl>
                                        <p:attrNameLst>
                                          <p:attrName>style.visibility</p:attrName>
                                        </p:attrNameLst>
                                      </p:cBhvr>
                                      <p:to>
                                        <p:strVal val="visible"/>
                                      </p:to>
                                    </p:set>
                                    <p:animEffect transition="in" filter="fade">
                                      <p:cBhvr>
                                        <p:cTn id="14"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46" name="Shape 446"/>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47" name="Shape 447"/>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48" name="Shape 448"/>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49" name="Shape 449"/>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are my servers</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Go make them a cloud foundry</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50" name="Shape 450"/>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Bosh Haiku</a:t>
            </a:r>
          </a:p>
        </p:txBody>
      </p:sp>
    </p:spTree>
    <p:extLst>
      <p:ext uri="{BB962C8B-B14F-4D97-AF65-F5344CB8AC3E}">
        <p14:creationId xmlns:p14="http://schemas.microsoft.com/office/powerpoint/2010/main" val="2537469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1000"/>
                                        <p:tgtEl>
                                          <p:spTgt spid="4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7"/>
                                        </p:tgtEl>
                                        <p:attrNameLst>
                                          <p:attrName>style.visibility</p:attrName>
                                        </p:attrNameLst>
                                      </p:cBhvr>
                                      <p:to>
                                        <p:strVal val="visible"/>
                                      </p:to>
                                    </p:set>
                                    <p:animEffect transition="in" filter="fade">
                                      <p:cBhvr>
                                        <p:cTn id="11" dur="1000"/>
                                        <p:tgtEl>
                                          <p:spTgt spid="447"/>
                                        </p:tgtEl>
                                      </p:cBhvr>
                                    </p:animEffect>
                                  </p:childTnLst>
                                </p:cTn>
                              </p:par>
                              <p:par>
                                <p:cTn id="12" presetID="10" presetClass="entr" presetSubtype="0" fill="hold" nodeType="withEffect">
                                  <p:stCondLst>
                                    <p:cond delay="0"/>
                                  </p:stCondLst>
                                  <p:childTnLst>
                                    <p:set>
                                      <p:cBhvr>
                                        <p:cTn id="13" dur="1" fill="hold">
                                          <p:stCondLst>
                                            <p:cond delay="0"/>
                                          </p:stCondLst>
                                        </p:cTn>
                                        <p:tgtEl>
                                          <p:spTgt spid="450"/>
                                        </p:tgtEl>
                                        <p:attrNameLst>
                                          <p:attrName>style.visibility</p:attrName>
                                        </p:attrNameLst>
                                      </p:cBhvr>
                                      <p:to>
                                        <p:strVal val="visible"/>
                                      </p:to>
                                    </p:set>
                                    <p:animEffect transition="in" filter="fade">
                                      <p:cBhvr>
                                        <p:cTn id="14"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3">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sp>
        <p:nvSpPr>
          <p:cNvPr id="297" name="Shape 297"/>
          <p:cNvSpPr/>
          <p:nvPr/>
        </p:nvSpPr>
        <p:spPr>
          <a:xfrm>
            <a:off x="3033335" y="2021689"/>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dirty="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chemeClr val="accent1"/>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 that creates Promises</a:t>
            </a:r>
            <a:endParaRPr lang="en-US" sz="2800" dirty="0" smtClean="0">
              <a:solidFill>
                <a:schemeClr val="tx1">
                  <a:lumMod val="20000"/>
                  <a:lumOff val="80000"/>
                </a:schemeClr>
              </a:solidFill>
            </a:endParaRP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86407</TotalTime>
  <Words>1818</Words>
  <Application>Microsoft Macintosh PowerPoint</Application>
  <PresentationFormat>On-screen Show (16:9)</PresentationFormat>
  <Paragraphs>368</Paragraphs>
  <Slides>33</Slides>
  <Notes>32</Notes>
  <HiddenSlides>0</HiddenSlides>
  <MMClips>0</MMClips>
  <ScaleCrop>false</ScaleCrop>
  <HeadingPairs>
    <vt:vector size="4" baseType="variant">
      <vt:variant>
        <vt:lpstr>Theme</vt:lpstr>
      </vt:variant>
      <vt:variant>
        <vt:i4>4</vt:i4>
      </vt:variant>
      <vt:variant>
        <vt:lpstr>Slide Titles</vt:lpstr>
      </vt:variant>
      <vt:variant>
        <vt:i4>33</vt:i4>
      </vt:variant>
    </vt:vector>
  </HeadingPairs>
  <TitlesOfParts>
    <vt:vector size="37" baseType="lpstr">
      <vt:lpstr>Pivotal_interim_040113_template_</vt:lpstr>
      <vt:lpstr>Custom Theme</vt:lpstr>
      <vt:lpstr>Pivotal 2015Q4 Template</vt:lpstr>
      <vt:lpstr>1_Pivotal 2015Q4 Template</vt:lpstr>
      <vt:lpstr>PowerPoint Presentation</vt:lpstr>
      <vt:lpstr>Agenda</vt:lpstr>
      <vt:lpstr>PowerPoint Presentation</vt:lpstr>
      <vt:lpstr>Software is changing industries</vt:lpstr>
      <vt:lpstr>PowerPoint Presentation</vt:lpstr>
      <vt:lpstr>The promise of Cloud Native</vt:lpstr>
      <vt:lpstr>PowerPoint Presentation</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Characteristics of Cloud Native Architectures</vt:lpstr>
      <vt:lpstr>Twelve-Factor Apps</vt:lpstr>
      <vt:lpstr>Characteristics of Cloud Native Architectures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It takes a Cloud Native Application Framework</vt:lpstr>
      <vt:lpstr>PowerPoint Presentation</vt:lpstr>
      <vt:lpstr>Companies want to be fast like Netflix</vt:lpstr>
      <vt:lpstr>It takes a Cloud Native Platform</vt:lpstr>
      <vt:lpstr>Essential elements of a Cloud-Native Platform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Stephen Womack</cp:lastModifiedBy>
  <cp:revision>416</cp:revision>
  <dcterms:modified xsi:type="dcterms:W3CDTF">2016-10-16T23:25:46Z</dcterms:modified>
</cp:coreProperties>
</file>